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93" r:id="rId8"/>
    <p:sldId id="27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3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2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4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7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5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89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3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06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5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703-4196-46BA-B955-F0C7757766A6}" type="datetimeFigureOut">
              <a:rPr kumimoji="1" lang="ja-JP" altLang="en-US" smtClean="0"/>
              <a:t>16/09/06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7812-F7B0-4240-924D-2C2C969A9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2286" y="1753810"/>
            <a:ext cx="7208762" cy="2660952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3</a:t>
            </a:r>
            <a:r>
              <a:rPr lang="zh-CN" altLang="en-US" sz="4800" dirty="0"/>
              <a:t>分</a:t>
            </a:r>
            <a:r>
              <a:rPr lang="zh-CN" altLang="en-US" sz="4800" dirty="0" smtClean="0"/>
              <a:t>钟看懂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4800" dirty="0" smtClean="0"/>
              <a:t>《</a:t>
            </a:r>
            <a:r>
              <a:rPr lang="zh-CN" altLang="en-US" sz="4800" dirty="0"/>
              <a:t>外语学习标准</a:t>
            </a:r>
            <a:r>
              <a:rPr lang="en-US" altLang="zh-CN" sz="4800" dirty="0"/>
              <a:t>》</a:t>
            </a:r>
            <a:endParaRPr kumimoji="1" lang="ja-JP" altLang="en-US" sz="4800" dirty="0"/>
          </a:p>
        </p:txBody>
      </p:sp>
      <p:pic>
        <p:nvPicPr>
          <p:cNvPr id="4" name="図 3" descr="めやす市販版表紙_w350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6" y="231321"/>
            <a:ext cx="4445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lvl="0" algn="just"/>
            <a:r>
              <a:rPr lang="zh-CN" altLang="en-US" sz="2400" dirty="0"/>
              <a:t>为此，作为</a:t>
            </a:r>
            <a:r>
              <a:rPr lang="en-US" altLang="zh-CN" sz="2400" dirty="0"/>
              <a:t>21</a:t>
            </a:r>
            <a:r>
              <a:rPr lang="zh-CN" altLang="en-US" sz="2400" dirty="0"/>
              <a:t>世纪必备的技能，我们选出了</a:t>
            </a:r>
            <a:r>
              <a:rPr lang="en-US" altLang="zh-CN" sz="2400" dirty="0"/>
              <a:t>10</a:t>
            </a:r>
            <a:r>
              <a:rPr lang="zh-CN" altLang="en-US" sz="2400" dirty="0"/>
              <a:t>项素质和知性。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/>
              <a:t>》</a:t>
            </a:r>
            <a:r>
              <a:rPr lang="zh-CN" altLang="en-US" sz="2400" dirty="0"/>
              <a:t>的学习目标是习得综合交际能力。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274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8953" cy="68619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综合交际能力是由语言、文化、全球化社会三个不同领域所构成的。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6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7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在这三个领域中， 培养以“理解知识</a:t>
            </a:r>
            <a:r>
              <a:rPr lang="zh-CN" altLang="en-US" sz="2400" dirty="0" smtClean="0"/>
              <a:t>”、“</a:t>
            </a:r>
            <a:r>
              <a:rPr lang="zh-CN" altLang="en-US" sz="2400" dirty="0"/>
              <a:t>发展技能</a:t>
            </a:r>
            <a:r>
              <a:rPr lang="zh-CN" altLang="en-US" sz="2400" dirty="0" smtClean="0"/>
              <a:t>”、“</a:t>
            </a:r>
            <a:r>
              <a:rPr lang="zh-CN" altLang="en-US" sz="2400" dirty="0"/>
              <a:t>构建关系”为</a:t>
            </a:r>
            <a:r>
              <a:rPr lang="zh-CN" altLang="en-US" sz="2400" dirty="0" smtClean="0"/>
              <a:t>目标的</a:t>
            </a:r>
            <a:r>
              <a:rPr lang="zh-CN" altLang="en-US" sz="2400" dirty="0"/>
              <a:t>能力。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469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这些能力分别叫做“理解能力”、“运用能力”、“构建能力”。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3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我们把三个领域中的三种能力称作 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（</a:t>
            </a:r>
            <a:r>
              <a:rPr lang="en-US" altLang="zh-CN" sz="2400" dirty="0"/>
              <a:t>3X3</a:t>
            </a:r>
            <a:r>
              <a:rPr lang="zh-CN" altLang="en-US" sz="2400" dirty="0"/>
              <a:t>）。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为了培养“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能力，我们必须兼顾每个学生的兴趣爱好、学习态度、</a:t>
            </a:r>
            <a:br>
              <a:rPr lang="zh-CN" altLang="en-US" sz="2400" dirty="0"/>
            </a:br>
            <a:r>
              <a:rPr lang="zh-CN" altLang="en-US" sz="2400" dirty="0"/>
              <a:t>以及学习策略等特征。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3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同时，我们还要结合其他科目的学习内容，拓展学习者的知识层面。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是</a:t>
            </a:r>
            <a:r>
              <a:rPr lang="zh-CN" altLang="en-US" sz="2400" dirty="0"/>
              <a:t>日本首个针对从高中开始的外语学习所制定的学习基准。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6" y="-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1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另外，要想培养“运用能力”、“构建能力”，还需重视教室向现实社会延伸。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再“结合”以上三个方面，就形成了“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</a:t>
            </a:r>
            <a:r>
              <a:rPr lang="zh-CN" altLang="en-US" sz="2400" dirty="0"/>
              <a:t>加</a:t>
            </a:r>
            <a:r>
              <a:rPr lang="en-US" altLang="zh-CN" sz="2400" dirty="0"/>
              <a:t>3”</a:t>
            </a:r>
            <a:r>
              <a:rPr lang="zh-CN" altLang="en-US" sz="2400" dirty="0"/>
              <a:t>这个关于学习目标</a:t>
            </a:r>
            <a:br>
              <a:rPr lang="zh-CN" altLang="en-US" sz="2400" dirty="0"/>
            </a:br>
            <a:r>
              <a:rPr lang="zh-CN" altLang="en-US" sz="2400" dirty="0"/>
              <a:t>的基本概念。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通过“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</a:t>
            </a:r>
            <a:r>
              <a:rPr lang="zh-CN" altLang="en-US" sz="2400" dirty="0"/>
              <a:t>加</a:t>
            </a:r>
            <a:r>
              <a:rPr lang="en-US" altLang="zh-CN" sz="2400" dirty="0"/>
              <a:t>3”</a:t>
            </a:r>
            <a:r>
              <a:rPr lang="zh-CN" altLang="en-US" sz="2400" dirty="0"/>
              <a:t>培养的交际能力，使学习者能在现实社会中游刃有余。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84" y="2510969"/>
            <a:ext cx="2413079" cy="31468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291" cy="31084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8" y="0"/>
            <a:ext cx="2148463" cy="353645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1530277"/>
            <a:ext cx="3679525" cy="39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没有高低之分或先后之差，任何一个切口都可以作为教学起点。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里设定了不同的目标，除了理解语言知识以外， 还同时实现用语</a:t>
            </a:r>
            <a:r>
              <a:rPr lang="zh-CN" altLang="en-US" sz="2400" dirty="0" smtClean="0"/>
              <a:t>言交流</a:t>
            </a:r>
            <a:r>
              <a:rPr lang="zh-CN" altLang="en-US" sz="2400" dirty="0"/>
              <a:t>，以语言联系现实社会的目标。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在“运用能力”一项中，针对三个不同领域，还设立了更详细的目标。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dirty="0"/>
              <a:t>好，让我们 朝着“</a:t>
            </a:r>
            <a:r>
              <a:rPr lang="en-US" altLang="zh-CN" sz="2400" dirty="0"/>
              <a:t>3</a:t>
            </a:r>
            <a:r>
              <a:rPr lang="zh-CN" altLang="en-US" sz="2400" dirty="0"/>
              <a:t>乘</a:t>
            </a:r>
            <a:r>
              <a:rPr lang="en-US" altLang="zh-CN" sz="2400" dirty="0"/>
              <a:t>3”</a:t>
            </a:r>
            <a:r>
              <a:rPr lang="zh-CN" altLang="en-US" sz="2400" dirty="0"/>
              <a:t>努力吧。 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6" y="1195753"/>
            <a:ext cx="832000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是教育实践第一线</a:t>
            </a:r>
            <a:r>
              <a:rPr lang="zh-CN" altLang="en-US" sz="2400" dirty="0"/>
              <a:t>的老师们通力协作的结晶。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452231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/>
              <a:t>》</a:t>
            </a:r>
            <a:r>
              <a:rPr lang="zh-CN" altLang="en-US" sz="2400" dirty="0"/>
              <a:t>最大的特点，不仅在于揭示了外语教学的理念和大方向，更在于它展示了从学习目标 到课堂设计以及教学评价的一个具体而完整的面貌。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858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48995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zh-CN" altLang="en-US" sz="2400" dirty="0"/>
              <a:t>值得一提的是</a:t>
            </a:r>
            <a:r>
              <a:rPr lang="en-US" altLang="zh-CN" sz="2400" dirty="0"/>
              <a:t>《</a:t>
            </a:r>
            <a:r>
              <a:rPr lang="zh-CN" altLang="en-US" sz="2400" dirty="0"/>
              <a:t>外语学习标准网站</a:t>
            </a:r>
            <a:r>
              <a:rPr lang="en-US" altLang="zh-CN" sz="2400" dirty="0"/>
              <a:t>》</a:t>
            </a:r>
            <a:r>
              <a:rPr lang="zh-CN" altLang="en-US" sz="2400" dirty="0"/>
              <a:t>，旨在通过学习内容、活动实例、教案等大量教学素材的分享，为广大教师提供一个服务平台。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6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/>
              <a:t>》</a:t>
            </a:r>
            <a:r>
              <a:rPr lang="zh-CN" altLang="en-US" sz="2400" dirty="0"/>
              <a:t>到底是怎样一个学习基准呢？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9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/>
              <a:t>》</a:t>
            </a:r>
            <a:r>
              <a:rPr lang="zh-CN" altLang="en-US" sz="2400" dirty="0"/>
              <a:t>的教育理念是 “认识他人”、“发现自我”、“建立纽带”。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657850"/>
            <a:ext cx="10058400" cy="1200150"/>
          </a:xfrm>
        </p:spPr>
        <p:txBody>
          <a:bodyPr>
            <a:normAutofit/>
          </a:bodyPr>
          <a:lstStyle/>
          <a:p>
            <a:pPr algn="ctr"/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5127" y="5548995"/>
            <a:ext cx="10058400" cy="120015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《</a:t>
            </a:r>
            <a:r>
              <a:rPr lang="zh-CN" altLang="en-US" sz="2400" dirty="0"/>
              <a:t>外语学习标准</a:t>
            </a:r>
            <a:r>
              <a:rPr lang="en-US" altLang="zh-CN" sz="2400" dirty="0"/>
              <a:t>》</a:t>
            </a:r>
            <a:r>
              <a:rPr lang="zh-CN" altLang="en-US" sz="2400" dirty="0"/>
              <a:t>的教育目标是通过对语言、文化、全球化社会的学习， 促进学习者作为社会人的成长，从而培养他们适应于</a:t>
            </a:r>
            <a:r>
              <a:rPr lang="en-US" altLang="zh-CN" sz="2400" dirty="0"/>
              <a:t>21</a:t>
            </a:r>
            <a:r>
              <a:rPr lang="zh-CN" altLang="en-US" sz="2400" dirty="0"/>
              <a:t>世纪的生存能力。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341</Words>
  <Application>Microsoft Macintosh PowerPoint</Application>
  <PresentationFormat>ユーザー設定</PresentationFormat>
  <Paragraphs>23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テーマ</vt:lpstr>
      <vt:lpstr>3分钟看懂 《外语学习标准》</vt:lpstr>
      <vt:lpstr>《外语学习标准》是日本首个针对从高中开始的外语学习所制定的学习基准。</vt:lpstr>
      <vt:lpstr>《外语学习标准》是教育实践第一线的老师们通力协作的结晶。</vt:lpstr>
      <vt:lpstr>《外语学习标准》最大的特点，不仅在于揭示了外语教学的理念和大方向，更在于它展示了从学习目标 到课堂设计以及教学评价的一个具体而完整的面貌。</vt:lpstr>
      <vt:lpstr>值得一提的是《外语学习标准网站》，旨在通过学习内容、活动实例、教案等大量教学素材的分享，为广大教师提供一个服务平台。</vt:lpstr>
      <vt:lpstr>《外语学习标准》到底是怎样一个学习基准呢？</vt:lpstr>
      <vt:lpstr>《外语学习标准》的教育理念是 “认识他人”、“发现自我”、“建立纽带”。</vt:lpstr>
      <vt:lpstr>PowerPoint プレゼンテーション</vt:lpstr>
      <vt:lpstr>《外语学习标准》的教育目标是通过对语言、文化、全球化社会的学习， 促进学习者作为社会人的成长，从而培养他们适应于21世纪的生存能力。</vt:lpstr>
      <vt:lpstr>为此，作为21世纪必备的技能，我们选出了10项素质和知性。</vt:lpstr>
      <vt:lpstr>《外语学习标准》的学习目标是习得综合交际能力。</vt:lpstr>
      <vt:lpstr>综合交际能力是由语言、文化、全球化社会三个不同领域所构成的。</vt:lpstr>
      <vt:lpstr>PowerPoint プレゼンテーション</vt:lpstr>
      <vt:lpstr>在这三个领域中， 培养以“理解知识”、“发展技能”、“构建关系”为目标的能力。</vt:lpstr>
      <vt:lpstr>这些能力分别叫做“理解能力”、“运用能力”、“构建能力”。</vt:lpstr>
      <vt:lpstr>PowerPoint プレゼンテーション</vt:lpstr>
      <vt:lpstr>我们把三个领域中的三种能力称作 “3乘3”（3X3）。</vt:lpstr>
      <vt:lpstr>为了培养“3乘3”能力，我们必须兼顾每个学生的兴趣爱好、学习态度、 以及学习策略等特征。</vt:lpstr>
      <vt:lpstr>同时，我们还要结合其他科目的学习内容，拓展学习者的知识层面。</vt:lpstr>
      <vt:lpstr>另外，要想培养“运用能力”、“构建能力”，还需重视教室向现实社会延伸。</vt:lpstr>
      <vt:lpstr>“3乘3”再“结合”以上三个方面，就形成了“3乘3加3”这个关于学习目标 的基本概念。</vt:lpstr>
      <vt:lpstr>通过“3乘3加3”培养的交际能力，使学习者能在现实社会中游刃有余。</vt:lpstr>
      <vt:lpstr>“3乘3”没有高低之分或先后之差，任何一个切口都可以作为教学起点。</vt:lpstr>
      <vt:lpstr>“3乘3”里设定了不同的目标，除了理解语言知识以外， 还同时实现用语言交流，以语言联系现实社会的目标。</vt:lpstr>
      <vt:lpstr>在“运用能力”一项中，针对三个不同领域，还设立了更详细的目标。</vt:lpstr>
      <vt:lpstr>好，让我们 朝着“3乘3”努力吧。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めやすは、日本で初めての高校から始める外国語学習の指針です。</dc:title>
  <dc:creator>nagae</dc:creator>
  <cp:lastModifiedBy>TJF</cp:lastModifiedBy>
  <cp:revision>90</cp:revision>
  <dcterms:created xsi:type="dcterms:W3CDTF">2016-05-09T06:45:26Z</dcterms:created>
  <dcterms:modified xsi:type="dcterms:W3CDTF">2016-09-06T02:47:23Z</dcterms:modified>
</cp:coreProperties>
</file>